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OpenAI Blog looked at AI training runs for popular models over a 6 year period (2012 - 2018)</a:t>
            </a:r>
          </a:p>
          <a:p>
            <a:pPr/>
            <a:r>
              <a:t>3.5 month-doubling time.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906.02243" TargetMode="External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thics and AI:…"/>
          <p:cNvSpPr txBox="1"/>
          <p:nvPr>
            <p:ph type="ctrTitle"/>
          </p:nvPr>
        </p:nvSpPr>
        <p:spPr>
          <a:xfrm>
            <a:off x="1435100" y="1611134"/>
            <a:ext cx="21526500" cy="6219039"/>
          </a:xfrm>
          <a:prstGeom prst="rect">
            <a:avLst/>
          </a:prstGeom>
        </p:spPr>
        <p:txBody>
          <a:bodyPr/>
          <a:lstStyle/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Ethics and AI:</a:t>
            </a: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How can we minimise the environmental impact of AI algorithms?</a:t>
            </a:r>
          </a:p>
        </p:txBody>
      </p:sp>
      <p:sp>
        <p:nvSpPr>
          <p:cNvPr id="120" name="Anne Braae"/>
          <p:cNvSpPr txBox="1"/>
          <p:nvPr>
            <p:ph type="subTitle" sz="quarter" idx="1"/>
          </p:nvPr>
        </p:nvSpPr>
        <p:spPr>
          <a:xfrm>
            <a:off x="1435100" y="8201297"/>
            <a:ext cx="21526501" cy="12319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Anne Braae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9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renewable energy sources to generate the electricity required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cloud computing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BUT this could result in a monopoly by the current ‘big players’</a:t>
            </a:r>
          </a:p>
        </p:txBody>
      </p:sp>
      <p:sp>
        <p:nvSpPr>
          <p:cNvPr id="170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71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72" name="86a9b87e-9f08-49a9-bb5a-d02000f28f44.jpeg" descr="86a9b87e-9f08-49a9-bb5a-d02000f28f4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0202" y="3998926"/>
            <a:ext cx="762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e7955811-33c8-47c5-bfff-696ae20b5530.jpeg" descr="e7955811-33c8-47c5-bfff-696ae20b5530.jpeg"/>
          <p:cNvPicPr>
            <a:picLocks noChangeAspect="1"/>
          </p:cNvPicPr>
          <p:nvPr/>
        </p:nvPicPr>
        <p:blipFill>
          <a:blip r:embed="rId5">
            <a:extLst/>
          </a:blip>
          <a:srcRect l="8965" t="22574" r="11211" b="24199"/>
          <a:stretch>
            <a:fillRect/>
          </a:stretch>
        </p:blipFill>
        <p:spPr>
          <a:xfrm>
            <a:off x="17519163" y="9864753"/>
            <a:ext cx="4561889" cy="304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6" name="Need a standardised method for measuring energy consumption and carbon footprint for AI development"/>
          <p:cNvSpPr txBox="1"/>
          <p:nvPr>
            <p:ph type="body" idx="1"/>
          </p:nvPr>
        </p:nvSpPr>
        <p:spPr>
          <a:xfrm>
            <a:off x="1422400" y="3302000"/>
            <a:ext cx="2183569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</p:txBody>
      </p:sp>
      <p:sp>
        <p:nvSpPr>
          <p:cNvPr id="177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78" name="ref_2"/>
          <p:cNvSpPr txBox="1"/>
          <p:nvPr/>
        </p:nvSpPr>
        <p:spPr>
          <a:xfrm>
            <a:off x="22040012" y="12778520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79" name="Screenshot 2021-07-08 at 18.29.10.png" descr="Screenshot 2021-07-08 at 18.29.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4542" y="5421422"/>
            <a:ext cx="150114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2" name="Need a standardised method for measuring energy consumption and carbon footprint for AI development…"/>
          <p:cNvSpPr txBox="1"/>
          <p:nvPr>
            <p:ph type="body" idx="1"/>
          </p:nvPr>
        </p:nvSpPr>
        <p:spPr>
          <a:xfrm>
            <a:off x="1422400" y="3302000"/>
            <a:ext cx="2165525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to include the environmental impact when considering ethics of large AI models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Many current data ethics committees do not list this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e.g. no mention in the Open Data Institute’s Data Ethics Canvas</a:t>
            </a:r>
          </a:p>
        </p:txBody>
      </p:sp>
      <p:sp>
        <p:nvSpPr>
          <p:cNvPr id="183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84" name="ref_2"/>
          <p:cNvSpPr txBox="1"/>
          <p:nvPr/>
        </p:nvSpPr>
        <p:spPr>
          <a:xfrm>
            <a:off x="22040012" y="12778520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85" name="Screenshot 2021-07-08 at 17.34.58.png" descr="Screenshot 2021-07-08 at 17.34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37889" y="7453082"/>
            <a:ext cx="7024280" cy="469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23" name="Computing requirements for artificial intelligence algorithms has grown…"/>
          <p:cNvSpPr txBox="1"/>
          <p:nvPr>
            <p:ph type="body" idx="1"/>
          </p:nvPr>
        </p:nvSpPr>
        <p:spPr>
          <a:xfrm>
            <a:off x="1422400" y="3302000"/>
            <a:ext cx="20147935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Computing requirements for artificial intelligence algorithms has grown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300 000x increase in computational requirements between 2012 and 2018</a:t>
            </a:r>
          </a:p>
        </p:txBody>
      </p:sp>
      <p:sp>
        <p:nvSpPr>
          <p:cNvPr id="124" name="Image adapted from:…"/>
          <p:cNvSpPr txBox="1"/>
          <p:nvPr/>
        </p:nvSpPr>
        <p:spPr>
          <a:xfrm>
            <a:off x="4180027" y="12633245"/>
            <a:ext cx="1973244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Image adapted from:</a:t>
            </a:r>
          </a:p>
          <a:p>
            <a:pPr>
              <a:defRPr sz="2400"/>
            </a:pPr>
            <a:r>
              <a:t>https://www.technologyreview.com/2019/06/06/239031/training-a-single-ai-model-can-emit-as-much-carbon-as-five-cars-in-their-lifetimes/</a:t>
            </a:r>
          </a:p>
        </p:txBody>
      </p:sp>
      <p:pic>
        <p:nvPicPr>
          <p:cNvPr id="125" name="Screenshot 2021-07-08 at 15.35.33.png" descr="Screenshot 2021-07-08 at 15.35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0027" y="5138691"/>
            <a:ext cx="183896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ource for data for graph: https://arxiv.org/abs/1906.02243"/>
          <p:cNvSpPr txBox="1"/>
          <p:nvPr/>
        </p:nvSpPr>
        <p:spPr>
          <a:xfrm>
            <a:off x="13020374" y="10925294"/>
            <a:ext cx="7485990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Source for data for graph: </a:t>
            </a:r>
            <a:r>
              <a:rPr u="sng">
                <a:hlinkClick r:id="rId4" invalidUrl="" action="" tgtFrame="" tooltip="" history="1" highlightClick="0" endSnd="0"/>
              </a:rPr>
              <a:t>https://arxiv.org/abs/1906.02243</a:t>
            </a:r>
          </a:p>
        </p:txBody>
      </p:sp>
      <p:sp>
        <p:nvSpPr>
          <p:cNvPr id="127" name="Arrow"/>
          <p:cNvSpPr/>
          <p:nvPr/>
        </p:nvSpPr>
        <p:spPr>
          <a:xfrm>
            <a:off x="608954" y="9577686"/>
            <a:ext cx="1929875" cy="668286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2" name="Not widely publicised, only gaining attention over the last two years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Not widely publicised, only gaining attention over the last two years</a:t>
            </a:r>
          </a:p>
        </p:txBody>
      </p:sp>
      <p:pic>
        <p:nvPicPr>
          <p:cNvPr id="133" name="Screenshot 2021-07-08 at 17.14.53.png" descr="Screenshot 2021-07-08 at 17.14.5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212164" y="5230872"/>
            <a:ext cx="8267673" cy="5363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shot 2021-07-08 at 17.16.05.png" descr="Screenshot 2021-07-08 at 17.1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8" y="5003029"/>
            <a:ext cx="94488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21-07-08 at 17.12.33.png" descr="Screenshot 2021-07-08 at 17.12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1688" y="8318073"/>
            <a:ext cx="9208585" cy="519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8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1526500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1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4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Many of the data ethics regulators do not list environmental impact in their considerations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47" name="Example: GPT-3…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Example: GPT-3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Largest AI model in history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Language model created by OpenAI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Used 552 metric tons of CO2 during model training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Same as driving 120 cars for 1 year</a:t>
            </a:r>
          </a:p>
        </p:txBody>
      </p:sp>
      <p:sp>
        <p:nvSpPr>
          <p:cNvPr id="148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49" name="Screenshot 2021-07-08 at 17.14.13.png" descr="Screenshot 2021-07-08 at 17.1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200" y="9121705"/>
            <a:ext cx="13309600" cy="408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52" name="Example: GPT-3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Example: GPT-3</a:t>
            </a:r>
          </a:p>
        </p:txBody>
      </p:sp>
      <p:sp>
        <p:nvSpPr>
          <p:cNvPr id="153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54" name="Screenshot 2021-07-08 at 18.37.46.png" descr="Screenshot 2021-07-08 at 18.3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4796" y="4654550"/>
            <a:ext cx="17119601" cy="669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Arrow"/>
          <p:cNvSpPr/>
          <p:nvPr/>
        </p:nvSpPr>
        <p:spPr>
          <a:xfrm>
            <a:off x="2626815" y="9606091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6" name="2020"/>
          <p:cNvSpPr txBox="1"/>
          <p:nvPr/>
        </p:nvSpPr>
        <p:spPr>
          <a:xfrm>
            <a:off x="1238651" y="9598167"/>
            <a:ext cx="1215849" cy="68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2020</a:t>
            </a:r>
          </a:p>
        </p:txBody>
      </p:sp>
      <p:sp>
        <p:nvSpPr>
          <p:cNvPr id="157" name="Arrow"/>
          <p:cNvSpPr/>
          <p:nvPr/>
        </p:nvSpPr>
        <p:spPr>
          <a:xfrm>
            <a:off x="2644741" y="8669624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8" name="2019"/>
          <p:cNvSpPr txBox="1"/>
          <p:nvPr/>
        </p:nvSpPr>
        <p:spPr>
          <a:xfrm>
            <a:off x="1256578" y="8661700"/>
            <a:ext cx="1215848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2019</a:t>
            </a:r>
          </a:p>
        </p:txBody>
      </p:sp>
      <p:sp>
        <p:nvSpPr>
          <p:cNvPr id="159" name="Rectangle"/>
          <p:cNvSpPr/>
          <p:nvPr/>
        </p:nvSpPr>
        <p:spPr>
          <a:xfrm>
            <a:off x="4533070" y="9553631"/>
            <a:ext cx="16803053" cy="773205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2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</p:txBody>
      </p:sp>
      <p:sp>
        <p:nvSpPr>
          <p:cNvPr id="163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64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65" name="network.jpeg" descr="network.jpeg"/>
          <p:cNvPicPr>
            <a:picLocks noChangeAspect="1"/>
          </p:cNvPicPr>
          <p:nvPr/>
        </p:nvPicPr>
        <p:blipFill>
          <a:blip r:embed="rId4">
            <a:extLst/>
          </a:blip>
          <a:srcRect l="0" t="14427" r="0" b="0"/>
          <a:stretch>
            <a:fillRect/>
          </a:stretch>
        </p:blipFill>
        <p:spPr>
          <a:xfrm>
            <a:off x="17535822" y="3312305"/>
            <a:ext cx="5436939" cy="4652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7fab2cd5-79df-4f8b-a167-0c0456988103.jpeg" descr="7fab2cd5-79df-4f8b-a167-0c045698810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44217" y="8299184"/>
            <a:ext cx="762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